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53"/>
  </p:notesMasterIdLst>
  <p:handoutMasterIdLst>
    <p:handoutMasterId r:id="rId54"/>
  </p:handoutMasterIdLst>
  <p:sldIdLst>
    <p:sldId id="267" r:id="rId3"/>
    <p:sldId id="270" r:id="rId4"/>
    <p:sldId id="280" r:id="rId5"/>
    <p:sldId id="282" r:id="rId6"/>
    <p:sldId id="272" r:id="rId7"/>
    <p:sldId id="281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4" r:id="rId50"/>
    <p:sldId id="325" r:id="rId51"/>
    <p:sldId id="326" r:id="rId52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5B8"/>
    <a:srgbClr val="37C9CD"/>
    <a:srgbClr val="59D2D5"/>
    <a:srgbClr val="E06361"/>
    <a:srgbClr val="75B77D"/>
    <a:srgbClr val="A3CFA8"/>
    <a:srgbClr val="8D9DD8"/>
    <a:srgbClr val="FEF7DB"/>
    <a:srgbClr val="FEDBF7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8" d="100"/>
          <a:sy n="118" d="100"/>
        </p:scale>
        <p:origin x="1738" y="82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941" y="62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pPr/>
              <a:t>2025-03-12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3/12/2025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3/12/2025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3/12/2025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548650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781" y="1470362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13" y="440330"/>
            <a:ext cx="8107710" cy="800724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470362"/>
            <a:ext cx="8105496" cy="4849414"/>
          </a:xfrm>
        </p:spPr>
        <p:txBody>
          <a:bodyPr>
            <a:normAutofit/>
          </a:bodyPr>
          <a:lstStyle>
            <a:lvl1pPr marL="225425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 marL="573088" indent="-238125">
              <a:buClr>
                <a:srgbClr val="FFCC66"/>
              </a:buClr>
              <a:buFont typeface="Wingdings" panose="05000000000000000000" pitchFamily="2" charset="2"/>
              <a:buChar char="l"/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 marL="860425" indent="-182563">
              <a:buClr>
                <a:srgbClr val="FFCC66"/>
              </a:buClr>
              <a:buFont typeface="Wingdings" panose="05000000000000000000" pitchFamily="2" charset="2"/>
              <a:buChar char="l"/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 marL="1198563" indent="-225425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 marL="1544638" indent="-228600">
              <a:buClr>
                <a:srgbClr val="FFCC66"/>
              </a:buClr>
              <a:buFont typeface="Wingdings" panose="05000000000000000000" pitchFamily="2" charset="2"/>
              <a:buChar char="l"/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3/12/2025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3/12/2025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3/12/2025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>
              <a:lumMod val="50000"/>
            </a:schemeClr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Clr>
          <a:srgbClr val="E0AC00"/>
        </a:buClr>
        <a:buFont typeface="Wingdings" panose="05000000000000000000" pitchFamily="2" charset="2"/>
        <a:buChar char="l"/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Clr>
          <a:srgbClr val="E0AC00"/>
        </a:buClr>
        <a:buFont typeface="Wingdings" panose="05000000000000000000" pitchFamily="2" charset="2"/>
        <a:buChar char="l"/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Clr>
          <a:srgbClr val="E0AC00"/>
        </a:buClr>
        <a:buFont typeface="Wingdings" panose="05000000000000000000" pitchFamily="2" charset="2"/>
        <a:buChar char="l"/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Clr>
          <a:srgbClr val="E0AC00"/>
        </a:buClr>
        <a:buFont typeface="Wingdings" panose="05000000000000000000" pitchFamily="2" charset="2"/>
        <a:buChar char="l"/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ko-KR" altLang="en-US" sz="5400" dirty="0">
                <a:solidFill>
                  <a:srgbClr val="E06361"/>
                </a:solidFill>
              </a:rPr>
              <a:t>넷째마당</a:t>
            </a:r>
            <a:endParaRPr lang="en-US" altLang="ko-KR" sz="5400" dirty="0">
              <a:solidFill>
                <a:srgbClr val="E06361"/>
              </a:solidFill>
            </a:endParaRPr>
          </a:p>
          <a:p>
            <a:pPr algn="ctr"/>
            <a:r>
              <a:rPr lang="ko-KR" altLang="en-US" sz="5400" dirty="0">
                <a:solidFill>
                  <a:schemeClr val="tx2"/>
                </a:solidFill>
              </a:rPr>
              <a:t>딥러닝 기본기 다지기 </a:t>
            </a:r>
            <a:endParaRPr lang="en-US" sz="5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총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속성으로 이루어져 있고 마지막 열이 우리의 타깃인 집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SalePrice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1,460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샘플이 들어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71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각 데이터가 어떤 유형으로 되어 있는지 알아보자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22ACD9-47CC-4423-B284-4AD2A2BED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219253"/>
            <a:ext cx="70770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4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6AB004-A9F6-4E86-AD9C-0C84A54BF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6" y="1859347"/>
            <a:ext cx="71151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3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정수형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(int64)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실수형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(float64),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그리고 오브젝트형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(object)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등 여러 유형이 있음을 알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296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600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185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앞 장에서 다루었던 데이터와 차이점은 아직 전처리가 끝나지 않은 상태의 데이터라 측정 값이 없는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있다는 것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있는지 알아보는 함수는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isnull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모두 몇 개인지 세어 가장 많은 것부터 순서대로 나열한 후 처음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개만 출력하는 코드는 다음과 같음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D943EF-2C53-4E0F-80F1-B505E9364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371393"/>
            <a:ext cx="70866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59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16E7C8-7104-46FB-9DBC-25B8160B0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1873611"/>
            <a:ext cx="7096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1BD66C-04D7-4D53-8B36-F0178AB8F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73611"/>
            <a:ext cx="7086600" cy="2390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1F7D2F-AE6D-4047-BAEB-BB61D11E0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4235498"/>
            <a:ext cx="70961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5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많은 항목은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1,460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샘플 중에서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1,453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개나 비어 있을 만큼 빠진 곳이 많은 것을 확인할 수 있음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65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모델을 만들기 위해 데이터를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전처리하겠음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12.3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절에서 소개되었던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get_dummies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함수를 이용해 카테고리형 변수를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이루어진 변수로 바꾸어 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ECC6D-7AB9-4C50-9B36-75AB9A363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795323"/>
            <a:ext cx="70770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9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15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06361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실제 데이터로 만들어 보는 모델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V="1">
            <a:off x="1669002" y="1181176"/>
            <a:ext cx="5983549" cy="12458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6041348" cy="247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 </a:t>
            </a:r>
            <a:r>
              <a:rPr lang="ko-KR" altLang="en-US" sz="20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E0636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7540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채워 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채워 주는 함수는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판다스의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fillna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괄호 안에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df.mean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을 넣어 주면 평균값으로 채워 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C7391F-47AA-4A6F-9365-1572F95E7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52930"/>
            <a:ext cx="70961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45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특정한 값으로 대체하려면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fillna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함수의 괄호 안에 해당 값을 적으면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모두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으로 바꾸려면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fillna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(0)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dropna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사용하면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있는 속성을 제거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이때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dropna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(how='any')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하나라도 있으면 삭제하라는 의미이고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dropna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(how='all')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은 모든 값이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때 삭제하라는 의미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업데이트된 데이터 프레임을 출력해 보자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081A04-036F-4525-A35F-1ADE8990B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1056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4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062CDC-06E1-4963-9119-3D5A711BC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909762"/>
            <a:ext cx="71437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45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2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 err="1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결측치</a:t>
            </a:r>
            <a:r>
              <a:rPr lang="en-US" altLang="ko-KR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, </a:t>
            </a:r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카테고리 변수 처리하기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결측치는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보이지 않으며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카테고리형 변수를 모두 원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핫 인코딩 처리하므로 전체 열이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81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290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개로 늘었음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88884C-88D4-42F3-9024-8457A0BDB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873611"/>
            <a:ext cx="71056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74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028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 중에서 우리에게 필요한 정보를 추출해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   데이터 사이의 상관관계를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df_corr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변수에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집 값과 관련이 큰 것부터 순서대로 정렬해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df_corr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_ sort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변수에 저장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  집 값과 관련도가 가장 큰 열 개의 속성들을 출력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AC3EBD-0980-4D23-A136-6B52A8EF6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07" y="2240131"/>
            <a:ext cx="209550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2024D4-5A58-4392-B122-F3FF4639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58" y="2564895"/>
            <a:ext cx="209550" cy="209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112D1A-B3BE-48DE-BAFA-51D03FA71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910537"/>
            <a:ext cx="209550" cy="209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0125B0-DC50-4C20-99B7-023F431A4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3198572"/>
            <a:ext cx="71056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84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1C6D57-27E2-4081-AEE4-881FC52F6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1857519"/>
            <a:ext cx="7105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77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추출된 속성들과 집 값의 관련도를 시각적으로 확인하기 위해 상관도 그래프를 그려 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08D27-EAFB-4AD3-82B6-AEE9189BF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84424"/>
            <a:ext cx="70675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50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723675-BB15-449C-8830-BE08CCE55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1" y="1873611"/>
            <a:ext cx="7143750" cy="39243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C78F95E-DF44-440C-8692-3FCBFEBF1D56}"/>
              </a:ext>
            </a:extLst>
          </p:cNvPr>
          <p:cNvSpPr txBox="1">
            <a:spLocks/>
          </p:cNvSpPr>
          <p:nvPr/>
        </p:nvSpPr>
        <p:spPr>
          <a:xfrm>
            <a:off x="1288401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15-1 | </a:t>
            </a:r>
            <a:r>
              <a:rPr lang="ko-KR" altLang="en-US" sz="1600" b="1" dirty="0"/>
              <a:t>추출된 속성들과 집 값의 관련도 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003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실제 데이터로 만들어 보는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실제 데이터로 만들어 보는 모델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4019DB-F268-4B9C-954E-2B3A3C7FD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1873611"/>
            <a:ext cx="62579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3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속성별 관련도 추출하기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선택된 속성들이 집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SalePrice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과 양의 상관관계가 있음을 확인할 수 있음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빨간색 사각형으로 표시한 부분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B1F3C9-2A6B-447A-91C0-CAC06A8D2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912841"/>
            <a:ext cx="71247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6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54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이제 앞서 구한 중요 속성을 이용해 학습셋과 테스트셋을 만들어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집 값을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나머지 열을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X_train_pre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저장한 후 전체의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학습셋으로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20%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테스트셋으로 지정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C53DD2-2CFA-485A-995D-FA0B40961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813536"/>
            <a:ext cx="70675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모델의 구조와 실행 옵션을 설정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입력될 속성의 개수를 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X_train.shape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[1]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지정해 자동으로 세도록 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C6363F-D60C-4BAC-9650-4728A1B68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1" y="2564895"/>
            <a:ext cx="71056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08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실행에서 달라진 점은 손실 함수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선형 회귀이므로 평균 제곱 오차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>
                <a:latin typeface="KoPub돋움체_Pro Light" pitchFamily="18" charset="-127"/>
                <a:ea typeface="KoPub돋움체_Pro Light" pitchFamily="18" charset="-127"/>
              </a:rPr>
              <a:t>mean_squared_error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를 적음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1CFB0F-9917-4D91-BF77-979EB3560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507288"/>
            <a:ext cx="70866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 이상 결과가 향상되지 않으면 자동으로 중단되게끔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저장될 모델 이름을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Ch15-house.hdf5’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정함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모델은 차후 ‘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장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.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캐글로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시작하는 새로운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도전’에서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다시 사용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검증셋을 추가하고 싶을 경우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앞서와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마찬가지로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학습셋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검증셋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테스트셋의 비율을 각각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60%, 20%, 20%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로 정하면 됨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A14555-9FCA-4DCA-B34B-6DEAC4AA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371393"/>
            <a:ext cx="71247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7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모든 코드를 실행하면 다음과 같음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709AF-5C4E-41EA-B2C4-3F8664811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2205265"/>
            <a:ext cx="71151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77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08B018-18B5-4E94-83B5-CA850FC8E0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1915367"/>
            <a:ext cx="7134225" cy="41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7C85B9-B557-40A7-BAB1-6C21513CC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1" y="2334467"/>
            <a:ext cx="71628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56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5E60E-9022-44E8-AE32-23F8A15D0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1931218"/>
            <a:ext cx="70675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34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FD5C0C-A867-4EA7-8220-C6D78C6A0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915054"/>
            <a:ext cx="7058025" cy="2781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FC671D-743B-4CE0-B7B4-F99E17DCD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4638747"/>
            <a:ext cx="70580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87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실제 데이터로 만들어 보는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실제 데이터로 만들어 보는 모델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지금까지 한 실습은 참 또는 거짓을 맞히거나 여러 개의 보기 중 하나를 예측하는 분류 문제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이번에는 수치를 예측하는 문제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준비된 데이터는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아이오와주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>
                <a:latin typeface="KoPub돋움체_Pro Light" pitchFamily="18" charset="-127"/>
                <a:ea typeface="KoPub돋움체_Pro Light" pitchFamily="18" charset="-127"/>
              </a:rPr>
              <a:t>에임스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 지역에서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2006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년부터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2010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년까지 거래된 실제 부동산 판매 기록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주거 유형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차고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자재 및 환경에 관한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80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서로 다른 속성을 이용해 집의 가격을 예측해 볼 예정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오랜 시간 사람이 일일이 기록하다 보니 빠진 부분도 많고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집에 따라 어떤 항목은 범위에서 너무 벗어나 있기도 하며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또 가격과는 관계가 없는 정보가 포함되어 있기도 함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실제 현장에서 만나게 되는 이런 류의 데이터를 어떻게 다루어야 하는지 이 장에서 학습해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951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85D63B-8FCA-4104-B3C0-49C234C62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85180"/>
            <a:ext cx="7086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87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D41A45-8FF0-4038-A35B-04FCBC130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873611"/>
            <a:ext cx="71151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301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E6EDC9-6CAA-4F71-B177-309A2CD4C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873611"/>
            <a:ext cx="70866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100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145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번째에서 학습이 중단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25BB17-DB4D-42F2-B66B-F1B01E5AB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931218"/>
            <a:ext cx="71151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43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중단 시점은 실행할 때마다 다를 수 있음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4586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학습 결과를 시각화하기 위해 예측 값과 실제 값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실행 번호가 들어갈 빈 리스트를 만들고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샘플로부터 얻은 결과를 채워 넣겠음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B1F369-9F29-4FD2-987D-DA1E0B6DA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449681"/>
            <a:ext cx="71342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12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915E68-3B70-4347-97A9-4DDB793ED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1873611"/>
            <a:ext cx="70770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4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02B02-5AB2-47C8-B901-D7B150F8B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1861945"/>
            <a:ext cx="70580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59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그래프를 통해 샘플로 뽑은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25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개의 값을 비교해 보자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18FCB9-7582-4F3A-B765-38A41F76A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41" y="2184424"/>
            <a:ext cx="71247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62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E8482A-D8E0-429A-B417-3E8632D6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889611"/>
            <a:ext cx="7105650" cy="4105275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2F5FA49C-BD58-4E88-98C0-6CB2D349B315}"/>
              </a:ext>
            </a:extLst>
          </p:cNvPr>
          <p:cNvSpPr txBox="1">
            <a:spLocks/>
          </p:cNvSpPr>
          <p:nvPr/>
        </p:nvSpPr>
        <p:spPr>
          <a:xfrm>
            <a:off x="1288401" y="2279747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그림 </a:t>
            </a:r>
            <a:r>
              <a:rPr lang="en-US" altLang="ko-KR" sz="1600" b="1" dirty="0"/>
              <a:t>15-2 | </a:t>
            </a:r>
            <a:r>
              <a:rPr lang="ko-KR" altLang="en-US" sz="1600" b="1" dirty="0"/>
              <a:t>실제 집 값과 예측된 집 값 비교 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01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D7BC1C-BEF1-FE43-BAF8-AEC9A285889D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rgbClr val="E063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8">
            <a:extLst>
              <a:ext uri="{FF2B5EF4-FFF2-40B4-BE49-F238E27FC236}">
                <a16:creationId xmlns:a16="http://schemas.microsoft.com/office/drawing/2014/main" id="{18896CAC-438E-47B8-B473-3418742DE5AB}"/>
              </a:ext>
            </a:extLst>
          </p:cNvPr>
          <p:cNvSpPr txBox="1">
            <a:spLocks/>
          </p:cNvSpPr>
          <p:nvPr/>
        </p:nvSpPr>
        <p:spPr>
          <a:xfrm>
            <a:off x="531274" y="2564895"/>
            <a:ext cx="8081453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 </a:t>
            </a:r>
            <a:r>
              <a:rPr lang="ko-KR" altLang="en-US" sz="2600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en-US" altLang="ko-KR" sz="2600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5784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4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주택 가격 예측 모델</a:t>
            </a:r>
            <a:endParaRPr lang="en-US" altLang="ko-KR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예측된 집 값의 곡선이 실제 집 값의 곡선과 유사하게 움직이고 있음을 볼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>
                <a:latin typeface="KoPub돋움체_Pro Light" pitchFamily="18" charset="-127"/>
                <a:ea typeface="KoPub돋움체_Pro Light" pitchFamily="18" charset="-127"/>
              </a:rPr>
              <a:t>15-2</a:t>
            </a:r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에 출력되는 곡선의 전체적인 형태는 실행할 때마다 달라질 수 있음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예측된 집 값의 곡선과 실제 집 값의 곡선이 유사하게 움직이면 잘 학습된 것</a:t>
            </a:r>
            <a:endParaRPr lang="ko-KR" altLang="en-US" sz="18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99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먼저 데이터를 불러와 확인해 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89DFE-24D4-4722-8BFF-D290684A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72686"/>
            <a:ext cx="70675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10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  <a:p>
            <a:pPr lvl="1"/>
            <a:r>
              <a:rPr lang="ko-KR" altLang="en-US" dirty="0">
                <a:latin typeface="KoPub돋움체_Pro Light" pitchFamily="18" charset="-127"/>
                <a:ea typeface="KoPub돋움체_Pro Light" pitchFamily="18" charset="-127"/>
              </a:rPr>
              <a:t>데이터를 미리 살펴보자</a:t>
            </a:r>
            <a:endParaRPr lang="en-US" altLang="ko-KR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435467-FD95-42DF-BA0C-6A7B70786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2161646"/>
            <a:ext cx="70675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3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1D5FB2-3415-4BCA-9ED0-4381D1DD8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1873611"/>
            <a:ext cx="71151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E06361"/>
                </a:solidFill>
                <a:latin typeface="KoPub돋움체_Pro Bold" pitchFamily="18" charset="-127"/>
                <a:ea typeface="KoPub돋움체_Pro Bold" pitchFamily="18" charset="-127"/>
              </a:rPr>
              <a:t>1</a:t>
            </a:r>
            <a:r>
              <a:rPr lang="en-US" altLang="ko-KR" dirty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sz="32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sz="18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데이터 파악하기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11404-D0D1-454D-B63E-C3FEE1618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09" y="1881524"/>
            <a:ext cx="70961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5136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3701</TotalTime>
  <Words>1090</Words>
  <Application>Microsoft Office PowerPoint</Application>
  <PresentationFormat>화면 슬라이드 쇼(4:3)</PresentationFormat>
  <Paragraphs>184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KoPub돋움체_Pro Bold</vt:lpstr>
      <vt:lpstr>KoPub돋움체_Pro Light</vt:lpstr>
      <vt:lpstr>KoPub돋움체_Pro Medium</vt:lpstr>
      <vt:lpstr>맑은 고딕</vt:lpstr>
      <vt:lpstr>Arial</vt:lpstr>
      <vt:lpstr>Calibri</vt:lpstr>
      <vt:lpstr>Verdana</vt:lpstr>
      <vt:lpstr>Wingdings</vt:lpstr>
      <vt:lpstr>1_Office Theme</vt:lpstr>
      <vt:lpstr>2_Office Theme</vt:lpstr>
      <vt:lpstr>PowerPoint 프레젠테이션</vt:lpstr>
      <vt:lpstr>PowerPoint 프레젠테이션</vt:lpstr>
      <vt:lpstr>  실제 데이터로 만들어 보는 모델</vt:lpstr>
      <vt:lpstr>  실제 데이터로 만들어 보는 모델</vt:lpstr>
      <vt:lpstr>PowerPoint 프레젠테이션</vt:lpstr>
      <vt:lpstr>1 데이터 파악하기</vt:lpstr>
      <vt:lpstr>1 데이터 파악하기</vt:lpstr>
      <vt:lpstr>1 데이터 파악하기</vt:lpstr>
      <vt:lpstr>1 데이터 파악하기</vt:lpstr>
      <vt:lpstr>1 데이터 파악하기</vt:lpstr>
      <vt:lpstr>1 데이터 파악하기</vt:lpstr>
      <vt:lpstr>1 데이터 파악하기</vt:lpstr>
      <vt:lpstr>1 데이터 파악하기</vt:lpstr>
      <vt:lpstr>PowerPoint 프레젠테이션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2 결측치, 카테고리 변수 처리하기</vt:lpstr>
      <vt:lpstr>PowerPoint 프레젠테이션</vt:lpstr>
      <vt:lpstr>3 속성별 관련도 추출하기</vt:lpstr>
      <vt:lpstr>3 속성별 관련도 추출하기</vt:lpstr>
      <vt:lpstr>3 속성별 관련도 추출하기</vt:lpstr>
      <vt:lpstr>3 속성별 관련도 추출하기</vt:lpstr>
      <vt:lpstr>3 속성별 관련도 추출하기</vt:lpstr>
      <vt:lpstr>PowerPoint 프레젠테이션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  <vt:lpstr>4 주택 가격 예측 모델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109-1</cp:lastModifiedBy>
  <cp:revision>526</cp:revision>
  <cp:lastPrinted>2016-08-10T06:58:55Z</cp:lastPrinted>
  <dcterms:created xsi:type="dcterms:W3CDTF">2013-04-05T19:58:06Z</dcterms:created>
  <dcterms:modified xsi:type="dcterms:W3CDTF">2025-03-12T01:02:19Z</dcterms:modified>
</cp:coreProperties>
</file>